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82" r:id="rId21"/>
    <p:sldId id="284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291" autoAdjust="0"/>
  </p:normalViewPr>
  <p:slideViewPr>
    <p:cSldViewPr>
      <p:cViewPr varScale="1">
        <p:scale>
          <a:sx n="68" d="100"/>
          <a:sy n="68" d="100"/>
        </p:scale>
        <p:origin x="792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402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1353802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Where to build wind farm?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71" y="2362200"/>
            <a:ext cx="5716588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Considerations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Human impact (</a:t>
            </a:r>
            <a:r>
              <a:rPr lang="en-US" b="1" dirty="0"/>
              <a:t>population density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* Local </a:t>
            </a:r>
            <a:r>
              <a:rPr lang="en-US" b="1" dirty="0"/>
              <a:t>environmental impact</a:t>
            </a:r>
          </a:p>
          <a:p>
            <a:r>
              <a:rPr lang="en-US" dirty="0"/>
              <a:t>Local economic impact</a:t>
            </a:r>
          </a:p>
          <a:p>
            <a:pPr marL="45720" indent="0">
              <a:buNone/>
            </a:pPr>
            <a:r>
              <a:rPr lang="en-US" dirty="0"/>
              <a:t>* Power grid network</a:t>
            </a:r>
          </a:p>
          <a:p>
            <a:pPr marL="45720" indent="0">
              <a:buNone/>
            </a:pPr>
            <a:r>
              <a:rPr lang="en-US" dirty="0"/>
              <a:t>  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6FCF-6E5A-4F04-B989-0621D09F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59" y="2362200"/>
            <a:ext cx="5637214" cy="37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04" y="-228600"/>
            <a:ext cx="10210800" cy="1325562"/>
          </a:xfrm>
        </p:spPr>
        <p:txBody>
          <a:bodyPr>
            <a:normAutofit/>
          </a:bodyPr>
          <a:lstStyle/>
          <a:p>
            <a:r>
              <a:rPr lang="en-US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46" y="1611049"/>
            <a:ext cx="3552826" cy="457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/>
              <a:t>Lat/</a:t>
            </a:r>
            <a:r>
              <a:rPr lang="en-US" dirty="0" err="1"/>
              <a:t>Lng</a:t>
            </a:r>
            <a:r>
              <a:rPr lang="en-US" dirty="0"/>
              <a:t> of 449 Sites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6796F2-2799-4564-ABE2-427C0CE96E40}"/>
              </a:ext>
            </a:extLst>
          </p:cNvPr>
          <p:cNvSpPr txBox="1">
            <a:spLocks/>
          </p:cNvSpPr>
          <p:nvPr/>
        </p:nvSpPr>
        <p:spPr>
          <a:xfrm>
            <a:off x="410816" y="4210157"/>
            <a:ext cx="355282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Population Density of 449 locations (</a:t>
            </a:r>
            <a:r>
              <a:rPr lang="en-US" dirty="0" err="1"/>
              <a:t>yr</a:t>
            </a:r>
            <a:r>
              <a:rPr lang="en-US" dirty="0"/>
              <a:t> 2016)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B357-4AFC-480E-BF35-E515A5ED6FFE}"/>
              </a:ext>
            </a:extLst>
          </p:cNvPr>
          <p:cNvSpPr txBox="1"/>
          <p:nvPr/>
        </p:nvSpPr>
        <p:spPr>
          <a:xfrm>
            <a:off x="2043720" y="2295134"/>
            <a:ext cx="28352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Google Map 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279591-3B3C-43F8-AD80-6CDAF33F4E65}"/>
              </a:ext>
            </a:extLst>
          </p:cNvPr>
          <p:cNvSpPr txBox="1">
            <a:spLocks/>
          </p:cNvSpPr>
          <p:nvPr/>
        </p:nvSpPr>
        <p:spPr>
          <a:xfrm>
            <a:off x="415946" y="2862264"/>
            <a:ext cx="3552826" cy="4572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Name of nearest cities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7D530-0ECB-40E0-B454-A2B443D5B440}"/>
              </a:ext>
            </a:extLst>
          </p:cNvPr>
          <p:cNvCxnSpPr>
            <a:cxnSpLocks/>
          </p:cNvCxnSpPr>
          <p:nvPr/>
        </p:nvCxnSpPr>
        <p:spPr>
          <a:xfrm>
            <a:off x="1887612" y="3321578"/>
            <a:ext cx="0" cy="8885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36775-35CC-4AEC-BE15-87B99654E799}"/>
              </a:ext>
            </a:extLst>
          </p:cNvPr>
          <p:cNvSpPr txBox="1"/>
          <p:nvPr/>
        </p:nvSpPr>
        <p:spPr>
          <a:xfrm>
            <a:off x="2025048" y="3479332"/>
            <a:ext cx="218755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United States</a:t>
            </a:r>
          </a:p>
          <a:p>
            <a:pPr>
              <a:lnSpc>
                <a:spcPct val="90000"/>
              </a:lnSpc>
            </a:pPr>
            <a:r>
              <a:rPr lang="en-US" dirty="0"/>
              <a:t>Cities 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DBF89-E0FD-4460-BE49-4682BE31BF6A}"/>
              </a:ext>
            </a:extLst>
          </p:cNvPr>
          <p:cNvCxnSpPr>
            <a:cxnSpLocks/>
          </p:cNvCxnSpPr>
          <p:nvPr/>
        </p:nvCxnSpPr>
        <p:spPr>
          <a:xfrm>
            <a:off x="1901131" y="2097186"/>
            <a:ext cx="0" cy="78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C935A9-87F8-4D73-B284-A9F6FBBE8B61}"/>
              </a:ext>
            </a:extLst>
          </p:cNvPr>
          <p:cNvSpPr txBox="1">
            <a:spLocks/>
          </p:cNvSpPr>
          <p:nvPr/>
        </p:nvSpPr>
        <p:spPr>
          <a:xfrm>
            <a:off x="415946" y="5837157"/>
            <a:ext cx="354769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Narrow down to  </a:t>
            </a:r>
            <a:r>
              <a:rPr lang="en-US" b="1" dirty="0">
                <a:solidFill>
                  <a:srgbClr val="00B050"/>
                </a:solidFill>
              </a:rPr>
              <a:t>161</a:t>
            </a:r>
            <a:r>
              <a:rPr lang="en-US" dirty="0"/>
              <a:t> locations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43A9E5-DF8B-43EF-AD7A-2E0892F0898D}"/>
              </a:ext>
            </a:extLst>
          </p:cNvPr>
          <p:cNvCxnSpPr>
            <a:cxnSpLocks/>
          </p:cNvCxnSpPr>
          <p:nvPr/>
        </p:nvCxnSpPr>
        <p:spPr>
          <a:xfrm>
            <a:off x="1887612" y="4981556"/>
            <a:ext cx="13519" cy="8145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9EA188-290A-4C77-A18D-77535449F8FF}"/>
              </a:ext>
            </a:extLst>
          </p:cNvPr>
          <p:cNvSpPr txBox="1"/>
          <p:nvPr/>
        </p:nvSpPr>
        <p:spPr>
          <a:xfrm>
            <a:off x="2056972" y="5105207"/>
            <a:ext cx="29710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Population density</a:t>
            </a:r>
          </a:p>
          <a:p>
            <a:pPr>
              <a:lnSpc>
                <a:spcPct val="90000"/>
              </a:lnSpc>
            </a:pPr>
            <a:r>
              <a:rPr lang="en-US" dirty="0"/>
              <a:t>&lt;=500 per square mile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DD6FAA-992E-4F0D-AF6D-144F4385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309685"/>
            <a:ext cx="5767189" cy="1633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82B248-7811-4F44-BD04-574383FF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73" y="3282638"/>
            <a:ext cx="6388039" cy="16417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F47BCD-81B6-4734-86CE-EFAE3A39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34" y="5224461"/>
            <a:ext cx="6505316" cy="1514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D98A167-E929-4D48-BBAC-E9BFBBAD4BAF}"/>
              </a:ext>
            </a:extLst>
          </p:cNvPr>
          <p:cNvSpPr/>
          <p:nvPr/>
        </p:nvSpPr>
        <p:spPr>
          <a:xfrm>
            <a:off x="10947201" y="4371976"/>
            <a:ext cx="63361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700AE1-6975-400E-874C-DDF1F74F5C3C}"/>
              </a:ext>
            </a:extLst>
          </p:cNvPr>
          <p:cNvSpPr/>
          <p:nvPr/>
        </p:nvSpPr>
        <p:spPr>
          <a:xfrm>
            <a:off x="10960927" y="3214688"/>
            <a:ext cx="626235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7037A-80F4-4107-8D77-F857F2E6146C}"/>
              </a:ext>
            </a:extLst>
          </p:cNvPr>
          <p:cNvSpPr/>
          <p:nvPr/>
        </p:nvSpPr>
        <p:spPr>
          <a:xfrm>
            <a:off x="10173682" y="1228760"/>
            <a:ext cx="815822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734A5E-9942-4BB8-BEB2-72303DE7720A}"/>
              </a:ext>
            </a:extLst>
          </p:cNvPr>
          <p:cNvSpPr/>
          <p:nvPr/>
        </p:nvSpPr>
        <p:spPr>
          <a:xfrm>
            <a:off x="11065704" y="5500688"/>
            <a:ext cx="438908" cy="1252536"/>
          </a:xfrm>
          <a:prstGeom prst="roundRect">
            <a:avLst/>
          </a:prstGeom>
          <a:solidFill>
            <a:srgbClr val="92D050">
              <a:alpha val="52000"/>
            </a:srgb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84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975360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1/3 of 449 Locations meet the criteria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74117-FB9C-4158-B0CE-87259CD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526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96" y="333375"/>
            <a:ext cx="11428631" cy="70857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Locations with Population Density &lt;=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295264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92281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1977638" y="285964"/>
            <a:ext cx="823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Suitable site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39619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685800"/>
            <a:ext cx="9038483" cy="1195444"/>
          </a:xfrm>
        </p:spPr>
        <p:txBody>
          <a:bodyPr>
            <a:noAutofit/>
          </a:bodyPr>
          <a:lstStyle/>
          <a:p>
            <a:r>
              <a:rPr lang="en-US" sz="3600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10453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Consumption in Each State in Year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10512862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(the 2010-2014 US Energy, Census, and Economic data as described in the data set description, from U.S Energy Information Administration)</a:t>
            </a:r>
          </a:p>
          <a:p>
            <a:r>
              <a:rPr lang="en-US" dirty="0"/>
              <a:t>Here I only retrieve Coal total consumption for each state in 2014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485079" y="5432182"/>
            <a:ext cx="10590205" cy="119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Coal emits about 204.3 pounds of carbon dioxide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2014(ton)”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82596" y="722054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8" y="855662"/>
            <a:ext cx="3269595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70588-71A7-43F7-9C05-FF44644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67960"/>
            <a:ext cx="1600200" cy="381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8CC15-B2A6-441A-A032-FEE6784F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40" y="1367960"/>
            <a:ext cx="23812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" y="2653902"/>
            <a:ext cx="11362768" cy="40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3530245" y="515021"/>
            <a:ext cx="532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</p:spTree>
    <p:extLst>
      <p:ext uri="{BB962C8B-B14F-4D97-AF65-F5344CB8AC3E}">
        <p14:creationId xmlns:p14="http://schemas.microsoft.com/office/powerpoint/2010/main" val="20667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/>
              <a:t>Li </a:t>
            </a:r>
            <a:r>
              <a:rPr lang="en-US" dirty="0"/>
              <a:t>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4189412" y="2662561"/>
            <a:ext cx="3810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57" y="1600200"/>
            <a:ext cx="6679463" cy="5161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30970"/>
            <a:ext cx="6705945" cy="518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16240"/>
            <a:ext cx="6699594" cy="5181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464C2-A883-4F45-88F0-235E2727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699594" cy="5181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705945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600200"/>
            <a:ext cx="31922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461C0-F86F-4742-8C02-53147138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752600"/>
            <a:ext cx="7497762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F59EF-3F55-44B8-8C57-805F62F7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" y="4800600"/>
            <a:ext cx="790575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17E92-F907-4BA5-892B-D64133AF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9" y="4286250"/>
            <a:ext cx="3581400" cy="2238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F4027-A236-4C1B-B4B1-5A4E1CC9BDA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856038" y="4305300"/>
            <a:ext cx="5556" cy="495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2CC007-2EF4-4EF9-86DA-6101CD087C34}"/>
              </a:ext>
            </a:extLst>
          </p:cNvPr>
          <p:cNvCxnSpPr>
            <a:cxnSpLocks/>
          </p:cNvCxnSpPr>
          <p:nvPr/>
        </p:nvCxnSpPr>
        <p:spPr>
          <a:xfrm>
            <a:off x="7980362" y="5486400"/>
            <a:ext cx="5032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8482011" y="1922546"/>
            <a:ext cx="3581400" cy="158812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8 kph (2 m/s) minimum is required to start rotating most small wind turbines.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563</TotalTime>
  <Words>474</Words>
  <Application>Microsoft Office PowerPoint</Application>
  <PresentationFormat>Custom</PresentationFormat>
  <Paragraphs>77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Where to build wind farm?</vt:lpstr>
      <vt:lpstr>Population Density of 449 Locations</vt:lpstr>
      <vt:lpstr>1/3 of 449 Locations meet the criteria</vt:lpstr>
      <vt:lpstr>Locations with Population Density &lt;= 500</vt:lpstr>
      <vt:lpstr>PowerPoint Presentation</vt:lpstr>
      <vt:lpstr>Wind Turbine Locations with Climate and Health Benefits </vt:lpstr>
      <vt:lpstr>Consumption in Each State in Year 2014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LI Gao</cp:lastModifiedBy>
  <cp:revision>66</cp:revision>
  <dcterms:created xsi:type="dcterms:W3CDTF">2019-03-26T00:36:12Z</dcterms:created>
  <dcterms:modified xsi:type="dcterms:W3CDTF">2019-03-30T11:34:50Z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